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3" r:id="rId15"/>
    <p:sldId id="292" r:id="rId16"/>
    <p:sldId id="270" r:id="rId17"/>
    <p:sldId id="271" r:id="rId18"/>
    <p:sldId id="296" r:id="rId19"/>
    <p:sldId id="299" r:id="rId20"/>
    <p:sldId id="298" r:id="rId21"/>
    <p:sldId id="273" r:id="rId22"/>
    <p:sldId id="274" r:id="rId23"/>
    <p:sldId id="275" r:id="rId24"/>
    <p:sldId id="276" r:id="rId25"/>
    <p:sldId id="294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5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/>
      <a:tcStyle>
        <a:tcBdr/>
        <a:fill>
          <a:solidFill>
            <a:srgbClr val="EB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/>
      <a:tcStyle>
        <a:tcBdr/>
        <a:fill>
          <a:solidFill>
            <a:srgbClr val="F0F1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/>
      <a:tcStyle>
        <a:tcBdr/>
        <a:fill>
          <a:solidFill>
            <a:srgbClr val="EFEE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24" y="-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" name="Line"/>
          <p:cNvSpPr/>
          <p:nvPr/>
        </p:nvSpPr>
        <p:spPr>
          <a:xfrm>
            <a:off x="507997" y="4089400"/>
            <a:ext cx="1200002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298" y="4526256"/>
            <a:ext cx="6" cy="164276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b="0" i="1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D93E2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3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4078" y="1608665"/>
            <a:ext cx="11216643" cy="1413936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1300480">
              <a:spcBef>
                <a:spcPts val="0"/>
              </a:spcBef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8" y="3166533"/>
            <a:ext cx="11216643" cy="4641429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310241" indent="-310241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8" indent="-434338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7365" y="8024623"/>
            <a:ext cx="323356" cy="338835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7" descr="Picture 7"/>
          <p:cNvPicPr>
            <a:picLocks noChangeAspect="1"/>
          </p:cNvPicPr>
          <p:nvPr/>
        </p:nvPicPr>
        <p:blipFill>
          <a:blip r:embed="rId3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4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Oval 15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5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9" descr="Picture 9"/>
          <p:cNvPicPr>
            <a:picLocks noChangeAspect="1"/>
          </p:cNvPicPr>
          <p:nvPr/>
        </p:nvPicPr>
        <p:blipFill>
          <a:blip r:embed="rId6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 13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89183" y="1702099"/>
            <a:ext cx="10031708" cy="1493900"/>
          </a:xfrm>
          <a:prstGeom prst="rect">
            <a:avLst/>
          </a:prstGeom>
        </p:spPr>
        <p:txBody>
          <a:bodyPr lIns="48766" tIns="48766" rIns="48766" bIns="48766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76864" y="3408979"/>
            <a:ext cx="9542980" cy="4475182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480059" indent="-480059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sz="28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sz="28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sz="28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sz="28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sz="2800"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67175" y="1671776"/>
            <a:ext cx="645148" cy="681735"/>
          </a:xfrm>
          <a:prstGeom prst="rect">
            <a:avLst/>
          </a:prstGeom>
        </p:spPr>
        <p:txBody>
          <a:bodyPr lIns="48766" tIns="48766" rIns="48766" bIns="48766" anchor="b"/>
          <a:lstStyle>
            <a:lvl1pPr defTabSz="650240">
              <a:defRPr sz="3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Oval 15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44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ctangle 13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689183" y="1702099"/>
            <a:ext cx="10031708" cy="1493900"/>
          </a:xfrm>
          <a:prstGeom prst="rect">
            <a:avLst/>
          </a:prstGeom>
        </p:spPr>
        <p:txBody>
          <a:bodyPr lIns="48766" tIns="48766" rIns="48766" bIns="48766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1E515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76864" y="3408979"/>
            <a:ext cx="9542980" cy="4475182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480059" indent="-480059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sz="2800" b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sz="2800" b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sz="2800" b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sz="2800" b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sz="2800" b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67175" y="1671776"/>
            <a:ext cx="645148" cy="681735"/>
          </a:xfrm>
          <a:prstGeom prst="rect">
            <a:avLst/>
          </a:prstGeom>
        </p:spPr>
        <p:txBody>
          <a:bodyPr lIns="48766" tIns="48766" rIns="48766" bIns="48766" anchor="b"/>
          <a:lstStyle>
            <a:lvl1pPr defTabSz="650240">
              <a:defRPr sz="3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/>
        </p:nvSpPr>
        <p:spPr>
          <a:xfrm>
            <a:off x="507997" y="2171700"/>
            <a:ext cx="1199729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507997" y="635000"/>
            <a:ext cx="1199729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8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674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1pPr>
            <a:lvl2pPr marL="7611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2pPr>
            <a:lvl3pPr marL="1154851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3pPr>
            <a:lvl4pPr marL="15485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4pPr>
            <a:lvl5pPr marL="19422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" y="9179748"/>
            <a:ext cx="1709119" cy="6076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"/>
          <p:cNvSpPr/>
          <p:nvPr/>
        </p:nvSpPr>
        <p:spPr>
          <a:xfrm>
            <a:off x="507996" y="4876800"/>
            <a:ext cx="567638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Line"/>
          <p:cNvSpPr/>
          <p:nvPr/>
        </p:nvSpPr>
        <p:spPr>
          <a:xfrm>
            <a:off x="507998" y="2768600"/>
            <a:ext cx="56763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b="0" i="1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sz="2400" b="0" i="1">
                <a:solidFill>
                  <a:srgbClr val="41414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Image"/>
          <p:cNvSpPr>
            <a:spLocks noGrp="1"/>
          </p:cNvSpPr>
          <p:nvPr>
            <p:ph type="pic" sz="half" idx="13"/>
          </p:nvPr>
        </p:nvSpPr>
        <p:spPr>
          <a:xfrm>
            <a:off x="6818217" y="647698"/>
            <a:ext cx="5588006" cy="83312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>
                <a:solidFill>
                  <a:srgbClr val="D93E2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674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1pPr>
            <a:lvl2pPr marL="7611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2pPr>
            <a:lvl3pPr marL="1154851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3pPr>
            <a:lvl4pPr marL="15485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4pPr>
            <a:lvl5pPr marL="19422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" y="9179748"/>
            <a:ext cx="1709119" cy="60769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856317" y="4772797"/>
            <a:ext cx="5499106" cy="4229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860561" y="609600"/>
            <a:ext cx="5499104" cy="35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557117" y="609598"/>
            <a:ext cx="5588006" cy="8394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b="0" i="1">
                <a:solidFill>
                  <a:srgbClr val="414141"/>
                </a:solidFill>
              </a:defRPr>
            </a:lvl1pPr>
            <a:lvl2pPr marL="861482" indent="-391582" algn="ctr">
              <a:spcBef>
                <a:spcPts val="1200"/>
              </a:spcBef>
              <a:buClrTx/>
              <a:buFontTx/>
              <a:defRPr sz="3000" b="0" i="1">
                <a:solidFill>
                  <a:srgbClr val="414141"/>
                </a:solidFill>
              </a:defRPr>
            </a:lvl2pPr>
            <a:lvl3pPr marL="1331382" indent="-391582" algn="ctr">
              <a:spcBef>
                <a:spcPts val="1200"/>
              </a:spcBef>
              <a:buClrTx/>
              <a:buFontTx/>
              <a:defRPr sz="3000" b="0" i="1">
                <a:solidFill>
                  <a:srgbClr val="414141"/>
                </a:solidFill>
              </a:defRPr>
            </a:lvl3pPr>
            <a:lvl4pPr marL="1801283" indent="-391582" algn="ctr">
              <a:spcBef>
                <a:spcPts val="1200"/>
              </a:spcBef>
              <a:buClrTx/>
              <a:buFontTx/>
              <a:defRPr sz="3000" b="0" i="1">
                <a:solidFill>
                  <a:srgbClr val="414141"/>
                </a:solidFill>
              </a:defRPr>
            </a:lvl4pPr>
            <a:lvl5pPr marL="2271183" indent="-391583" algn="ctr">
              <a:spcBef>
                <a:spcPts val="1200"/>
              </a:spcBef>
              <a:buClrTx/>
              <a:buFontTx/>
              <a:defRPr sz="3000" b="0" i="1">
                <a:solidFill>
                  <a:srgbClr val="41414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7997" y="2171700"/>
            <a:ext cx="1199729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Line"/>
          <p:cNvSpPr/>
          <p:nvPr/>
        </p:nvSpPr>
        <p:spPr>
          <a:xfrm>
            <a:off x="507997" y="635000"/>
            <a:ext cx="1199729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1" i="0" u="none" strike="noStrike" cap="none" spc="0" baseline="0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J-O3GMuii8fL9DrOM0MvREFdU9eznQYk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tecting fMRI Data from Unforeseen Privacy Attacks in a Distributed Machine Learning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900"/>
              </a:spcBef>
              <a:defRPr sz="4000">
                <a:solidFill>
                  <a:srgbClr val="000000"/>
                </a:solidFill>
              </a:defRPr>
            </a:pPr>
            <a:r>
              <a:t>Budget Text Analysis</a:t>
            </a:r>
          </a:p>
          <a:p>
            <a:pPr defTabSz="338835">
              <a:spcBef>
                <a:spcPts val="900"/>
              </a:spcBef>
              <a:defRPr sz="2000">
                <a:solidFill>
                  <a:srgbClr val="000000"/>
                </a:solidFill>
              </a:defRPr>
            </a:pPr>
            <a:r>
              <a:t>- Datatopian Visionaries</a:t>
            </a:r>
          </a:p>
        </p:txBody>
      </p:sp>
      <p:sp>
        <p:nvSpPr>
          <p:cNvPr id="172" name="Michael Ellis,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pPr defTabSz="397256">
              <a:lnSpc>
                <a:spcPct val="100000"/>
              </a:lnSpc>
              <a:defRPr sz="1600" i="0"/>
            </a:pPr>
            <a:r>
              <a:t>Akash Meghani, </a:t>
            </a:r>
          </a:p>
          <a:p>
            <a:pPr defTabSz="397256">
              <a:lnSpc>
                <a:spcPct val="100000"/>
              </a:lnSpc>
              <a:defRPr sz="1600" i="0"/>
            </a:pPr>
            <a:r>
              <a:t>Miguel Gaspar Utrera, </a:t>
            </a:r>
          </a:p>
          <a:p>
            <a:pPr defTabSz="397256">
              <a:lnSpc>
                <a:spcPct val="100000"/>
              </a:lnSpc>
              <a:defRPr sz="1600" i="0"/>
            </a:pPr>
            <a:r>
              <a:t>Naseeb Thapaliya,</a:t>
            </a:r>
          </a:p>
          <a:p>
            <a:pPr defTabSz="397256">
              <a:lnSpc>
                <a:spcPct val="100000"/>
              </a:lnSpc>
              <a:defRPr sz="1600" i="0"/>
            </a:pPr>
            <a:r>
              <a:t>Sultan Al Bogami,</a:t>
            </a:r>
          </a:p>
          <a:p>
            <a:pPr defTabSz="397256">
              <a:lnSpc>
                <a:spcPct val="100000"/>
              </a:lnSpc>
              <a:defRPr sz="1600" i="0"/>
            </a:pPr>
            <a:r>
              <a:t>Unnati Khivasara</a:t>
            </a:r>
          </a:p>
          <a:p>
            <a:pPr defTabSz="397256">
              <a:lnSpc>
                <a:spcPct val="100000"/>
              </a:lnSpc>
              <a:defRPr sz="1600" i="0"/>
            </a:pPr>
            <a:endParaRPr/>
          </a:p>
          <a:p>
            <a:pPr defTabSz="397256">
              <a:lnSpc>
                <a:spcPct val="100000"/>
              </a:lnSpc>
              <a:defRPr sz="1600" i="0"/>
            </a:pPr>
            <a:r>
              <a:t>Mentors: Dr. Soumya Mohanty</a:t>
            </a:r>
          </a:p>
          <a:p>
            <a:pPr defTabSz="397256">
              <a:lnSpc>
                <a:spcPct val="100000"/>
              </a:lnSpc>
              <a:defRPr sz="1600" i="0"/>
            </a:pPr>
            <a:r>
              <a:t>                 Jason Jones (Guilford County)</a:t>
            </a:r>
          </a:p>
        </p:txBody>
      </p:sp>
      <p:pic>
        <p:nvPicPr>
          <p:cNvPr id="173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" y="9157899"/>
            <a:ext cx="1756418" cy="624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98" y="3195840"/>
            <a:ext cx="7223223" cy="4949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Box 5"/>
          <p:cNvSpPr txBox="1"/>
          <p:nvPr/>
        </p:nvSpPr>
        <p:spPr>
          <a:xfrm>
            <a:off x="685304" y="4294632"/>
            <a:ext cx="4049566" cy="808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year.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55" y="2827527"/>
            <a:ext cx="6597529" cy="464142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ctangle 6"/>
          <p:cNvSpPr txBox="1"/>
          <p:nvPr/>
        </p:nvSpPr>
        <p:spPr>
          <a:xfrm>
            <a:off x="96180" y="3634189"/>
            <a:ext cx="5044632" cy="116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Most Frequent bigrams in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Guilford County budget document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2020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>
            <a:lvl1pPr defTabSz="500684">
              <a:defRPr sz="4400"/>
            </a:lvl1pPr>
          </a:lstStyle>
          <a:p>
            <a:r>
              <a:t>Sentiment Analysis : Influential words</a:t>
            </a:r>
          </a:p>
        </p:txBody>
      </p:sp>
      <p:pic>
        <p:nvPicPr>
          <p:cNvPr id="210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28" y="3492500"/>
            <a:ext cx="8392043" cy="4290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>
            <a:lvl1pPr defTabSz="500684">
              <a:defRPr sz="4400"/>
            </a:lvl1pPr>
          </a:lstStyle>
          <a:p>
            <a:r>
              <a:t>Frequency of most influential words(2020 and 2008) </a:t>
            </a:r>
          </a:p>
        </p:txBody>
      </p:sp>
      <p:pic>
        <p:nvPicPr>
          <p:cNvPr id="213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80" y="3424361"/>
            <a:ext cx="10247735" cy="4149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>
            <a:lvl1pPr defTabSz="500684">
              <a:defRPr sz="4400"/>
            </a:lvl1pPr>
          </a:lstStyle>
          <a:p>
            <a:r>
              <a:rPr dirty="0"/>
              <a:t>Sentiment Analysis : </a:t>
            </a:r>
            <a:r>
              <a:rPr lang="en-US" dirty="0"/>
              <a:t>Sentiment renaming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40E72-47B5-41F3-95D8-B39A43F4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7" y="4319587"/>
            <a:ext cx="90250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335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0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692191" y="1890416"/>
            <a:ext cx="4444281" cy="1730476"/>
          </a:xfrm>
          <a:prstGeom prst="rect">
            <a:avLst/>
          </a:prstGeom>
        </p:spPr>
        <p:txBody>
          <a:bodyPr/>
          <a:lstStyle>
            <a:lvl1pPr defTabSz="552704">
              <a:lnSpc>
                <a:spcPct val="90000"/>
              </a:lnSpc>
              <a:defRPr sz="3000">
                <a:solidFill>
                  <a:srgbClr val="EBEBEB"/>
                </a:solidFill>
              </a:defRPr>
            </a:lvl1pPr>
          </a:lstStyle>
          <a:p>
            <a:r>
              <a:rPr dirty="0"/>
              <a:t>Distribution of Emotions Services section for Guilford County</a:t>
            </a:r>
          </a:p>
        </p:txBody>
      </p:sp>
      <p:sp>
        <p:nvSpPr>
          <p:cNvPr id="217" name="Freeform 31"/>
          <p:cNvSpPr/>
          <p:nvPr/>
        </p:nvSpPr>
        <p:spPr>
          <a:xfrm>
            <a:off x="5326953" y="1219197"/>
            <a:ext cx="596775" cy="395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18" name="Freeform: Shape 14"/>
          <p:cNvSpPr/>
          <p:nvPr/>
        </p:nvSpPr>
        <p:spPr>
          <a:xfrm rot="16200000">
            <a:off x="5622206" y="1151358"/>
            <a:ext cx="7315202" cy="7450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19" name="Content Placeholder 3" descr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57" y="2842173"/>
            <a:ext cx="5813217" cy="406925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 16"/>
          <p:cNvSpPr/>
          <p:nvPr/>
        </p:nvSpPr>
        <p:spPr>
          <a:xfrm>
            <a:off x="11138610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21" name="Content Placeholder 7"/>
          <p:cNvSpPr txBox="1">
            <a:spLocks noGrp="1"/>
          </p:cNvSpPr>
          <p:nvPr>
            <p:ph type="body" sz="quarter" idx="1"/>
          </p:nvPr>
        </p:nvSpPr>
        <p:spPr>
          <a:xfrm>
            <a:off x="692191" y="3820159"/>
            <a:ext cx="4444279" cy="40377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EBEB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 </a:t>
            </a:r>
            <a:r>
              <a:rPr dirty="0"/>
              <a:t>Distribution of Emotions </a:t>
            </a:r>
            <a:r>
              <a:rPr lang="en-US" dirty="0"/>
              <a:t> </a:t>
            </a:r>
            <a:r>
              <a:rPr dirty="0"/>
              <a:t>Services section for </a:t>
            </a:r>
            <a:r>
              <a:rPr lang="en-US" dirty="0"/>
              <a:t> </a:t>
            </a:r>
            <a:r>
              <a:rPr dirty="0"/>
              <a:t>Guilford County</a:t>
            </a:r>
          </a:p>
        </p:txBody>
      </p:sp>
    </p:spTree>
    <p:extLst>
      <p:ext uri="{BB962C8B-B14F-4D97-AF65-F5344CB8AC3E}">
        <p14:creationId xmlns:p14="http://schemas.microsoft.com/office/powerpoint/2010/main" val="17335170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1" descr="Picture 21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23" descr="Picture 23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Oval 25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26" name="Picture 27" descr="Picture 27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9" descr="Picture 2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 31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29" name="Rectangle 33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8738052" y="2633471"/>
            <a:ext cx="3575868" cy="3270942"/>
          </a:xfrm>
          <a:prstGeom prst="rect">
            <a:avLst/>
          </a:prstGeom>
        </p:spPr>
        <p:txBody>
          <a:bodyPr anchor="b"/>
          <a:lstStyle/>
          <a:p>
            <a:pPr defTabSz="500684">
              <a:lnSpc>
                <a:spcPct val="90000"/>
              </a:lnSpc>
              <a:defRPr sz="3200">
                <a:solidFill>
                  <a:srgbClr val="EBEBEB"/>
                </a:solidFill>
              </a:defRPr>
            </a:pPr>
            <a:r>
              <a:t>Distribution of Emotions in General Fund section (2008 and 2020) for</a:t>
            </a:r>
            <a:br/>
            <a:r>
              <a:t>Charlotte County</a:t>
            </a:r>
          </a:p>
        </p:txBody>
      </p:sp>
      <p:sp>
        <p:nvSpPr>
          <p:cNvPr id="231" name="Freeform 36"/>
          <p:cNvSpPr/>
          <p:nvPr/>
        </p:nvSpPr>
        <p:spPr>
          <a:xfrm flipH="1">
            <a:off x="7961256" y="1219197"/>
            <a:ext cx="596775" cy="395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2" name="Freeform: Shape 37"/>
          <p:cNvSpPr/>
          <p:nvPr/>
        </p:nvSpPr>
        <p:spPr>
          <a:xfrm>
            <a:off x="-2" y="1219199"/>
            <a:ext cx="8330620" cy="731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81" y="0"/>
                </a:moveTo>
                <a:lnTo>
                  <a:pt x="21597" y="0"/>
                </a:lnTo>
                <a:lnTo>
                  <a:pt x="21527" y="490"/>
                </a:lnTo>
                <a:lnTo>
                  <a:pt x="21461" y="978"/>
                </a:lnTo>
                <a:lnTo>
                  <a:pt x="21397" y="1469"/>
                </a:lnTo>
                <a:lnTo>
                  <a:pt x="21342" y="1961"/>
                </a:lnTo>
                <a:lnTo>
                  <a:pt x="21286" y="2452"/>
                </a:lnTo>
                <a:lnTo>
                  <a:pt x="21234" y="2944"/>
                </a:lnTo>
                <a:lnTo>
                  <a:pt x="21189" y="3430"/>
                </a:lnTo>
                <a:lnTo>
                  <a:pt x="21147" y="3923"/>
                </a:lnTo>
                <a:lnTo>
                  <a:pt x="21108" y="4413"/>
                </a:lnTo>
                <a:lnTo>
                  <a:pt x="21075" y="4895"/>
                </a:lnTo>
                <a:lnTo>
                  <a:pt x="21041" y="5383"/>
                </a:lnTo>
                <a:lnTo>
                  <a:pt x="21013" y="5864"/>
                </a:lnTo>
                <a:lnTo>
                  <a:pt x="20991" y="6346"/>
                </a:lnTo>
                <a:lnTo>
                  <a:pt x="20969" y="6826"/>
                </a:lnTo>
                <a:lnTo>
                  <a:pt x="20950" y="7301"/>
                </a:lnTo>
                <a:lnTo>
                  <a:pt x="20936" y="7772"/>
                </a:lnTo>
                <a:lnTo>
                  <a:pt x="20925" y="8243"/>
                </a:lnTo>
                <a:lnTo>
                  <a:pt x="20913" y="8709"/>
                </a:lnTo>
                <a:lnTo>
                  <a:pt x="20903" y="9629"/>
                </a:lnTo>
                <a:lnTo>
                  <a:pt x="20900" y="10083"/>
                </a:lnTo>
                <a:lnTo>
                  <a:pt x="20903" y="10532"/>
                </a:lnTo>
                <a:lnTo>
                  <a:pt x="20903" y="10977"/>
                </a:lnTo>
                <a:lnTo>
                  <a:pt x="20908" y="11418"/>
                </a:lnTo>
                <a:lnTo>
                  <a:pt x="20917" y="11850"/>
                </a:lnTo>
                <a:lnTo>
                  <a:pt x="20925" y="12277"/>
                </a:lnTo>
                <a:lnTo>
                  <a:pt x="20933" y="12696"/>
                </a:lnTo>
                <a:lnTo>
                  <a:pt x="20947" y="13113"/>
                </a:lnTo>
                <a:lnTo>
                  <a:pt x="20961" y="13524"/>
                </a:lnTo>
                <a:lnTo>
                  <a:pt x="20974" y="13926"/>
                </a:lnTo>
                <a:lnTo>
                  <a:pt x="21011" y="14710"/>
                </a:lnTo>
                <a:lnTo>
                  <a:pt x="21050" y="15461"/>
                </a:lnTo>
                <a:lnTo>
                  <a:pt x="21091" y="16183"/>
                </a:lnTo>
                <a:lnTo>
                  <a:pt x="21136" y="16865"/>
                </a:lnTo>
                <a:lnTo>
                  <a:pt x="21183" y="17518"/>
                </a:lnTo>
                <a:lnTo>
                  <a:pt x="21234" y="18122"/>
                </a:lnTo>
                <a:lnTo>
                  <a:pt x="21283" y="18690"/>
                </a:lnTo>
                <a:lnTo>
                  <a:pt x="21333" y="19213"/>
                </a:lnTo>
                <a:lnTo>
                  <a:pt x="21380" y="19693"/>
                </a:lnTo>
                <a:lnTo>
                  <a:pt x="21425" y="20118"/>
                </a:lnTo>
                <a:lnTo>
                  <a:pt x="21467" y="20503"/>
                </a:lnTo>
                <a:lnTo>
                  <a:pt x="21502" y="20827"/>
                </a:lnTo>
                <a:lnTo>
                  <a:pt x="21536" y="21099"/>
                </a:lnTo>
                <a:lnTo>
                  <a:pt x="21584" y="21473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788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3" name="Rectangle 39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34" name="Content Placeholder 2" descr="Content Placeholder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77" y="2602390"/>
            <a:ext cx="6688708" cy="4548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44" descr="Picture 44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46" descr="Picture 4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Oval 48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39" name="Picture 50" descr="Picture 50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2" descr="Picture 52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tangle 54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42" name="Rectangle 56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43" name="Title 1"/>
          <p:cNvSpPr txBox="1">
            <a:spLocks noGrp="1"/>
          </p:cNvSpPr>
          <p:nvPr>
            <p:ph type="title"/>
          </p:nvPr>
        </p:nvSpPr>
        <p:spPr>
          <a:xfrm>
            <a:off x="8746963" y="2633471"/>
            <a:ext cx="3566957" cy="3270942"/>
          </a:xfrm>
          <a:prstGeom prst="rect">
            <a:avLst/>
          </a:prstGeom>
        </p:spPr>
        <p:txBody>
          <a:bodyPr anchor="b"/>
          <a:lstStyle/>
          <a:p>
            <a:pPr defTabSz="494181">
              <a:lnSpc>
                <a:spcPct val="90000"/>
              </a:lnSpc>
              <a:defRPr sz="3100">
                <a:solidFill>
                  <a:srgbClr val="EBEBEB"/>
                </a:solidFill>
              </a:defRPr>
            </a:pPr>
            <a:r>
              <a:t>Charlotte sentiments and emotions distribution over the</a:t>
            </a:r>
            <a:br/>
            <a:r>
              <a:t>years(2008 and 2013 to 2020):</a:t>
            </a:r>
          </a:p>
        </p:txBody>
      </p:sp>
      <p:sp>
        <p:nvSpPr>
          <p:cNvPr id="244" name="Rectangle 58"/>
          <p:cNvSpPr/>
          <p:nvPr/>
        </p:nvSpPr>
        <p:spPr>
          <a:xfrm>
            <a:off x="679373" y="1901764"/>
            <a:ext cx="7376712" cy="59500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45" name="Rectangle 60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46" name="Content Placeholder 6" descr="Content Placeholder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084" y="2929955"/>
            <a:ext cx="6693959" cy="3899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689183" y="419101"/>
            <a:ext cx="10031708" cy="1041400"/>
          </a:xfrm>
          <a:prstGeom prst="rect">
            <a:avLst/>
          </a:prstGeom>
        </p:spPr>
        <p:txBody>
          <a:bodyPr/>
          <a:lstStyle>
            <a:lvl1pPr defTabSz="578712">
              <a:defRPr sz="5100"/>
            </a:lvl1pPr>
          </a:lstStyle>
          <a:p>
            <a:r>
              <a:rPr dirty="0"/>
              <a:t>Charlotte Sentiment Continue..</a:t>
            </a:r>
          </a:p>
        </p:txBody>
      </p:sp>
      <p:sp>
        <p:nvSpPr>
          <p:cNvPr id="24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6864" y="1460501"/>
            <a:ext cx="9542981" cy="6423660"/>
          </a:xfrm>
          <a:prstGeom prst="rect">
            <a:avLst/>
          </a:prstGeom>
        </p:spPr>
        <p:txBody>
          <a:bodyPr/>
          <a:lstStyle/>
          <a:p>
            <a:r>
              <a:rPr dirty="0"/>
              <a:t>The plot shows that Positive sentiments increased after 2008 till year 2016 and slightly dropped in 2017 and remained stable in further years.</a:t>
            </a:r>
          </a:p>
          <a:p>
            <a:r>
              <a:rPr dirty="0"/>
              <a:t>While the Negative sentiments have reverse impact, as they dropped till year 2016 and increased in 2017 and then again dropped till 2020.</a:t>
            </a:r>
          </a:p>
          <a:p>
            <a:r>
              <a:rPr dirty="0"/>
              <a:t>Also the emotions like Disgust and Fear kept reducing over the years while Anticipation remained almost same for all years.</a:t>
            </a:r>
          </a:p>
        </p:txBody>
      </p:sp>
    </p:spTree>
    <p:extLst>
      <p:ext uri="{BB962C8B-B14F-4D97-AF65-F5344CB8AC3E}">
        <p14:creationId xmlns:p14="http://schemas.microsoft.com/office/powerpoint/2010/main" val="37422766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0684">
              <a:defRPr sz="4466"/>
            </a:pPr>
            <a:r>
              <a:t>Hypothesis Testing:</a:t>
            </a:r>
            <a:br/>
            <a:endParaRPr/>
          </a:p>
        </p:txBody>
      </p:sp>
      <p:sp>
        <p:nvSpPr>
          <p:cNvPr id="166" name="Content Placeholder 2"/>
          <p:cNvSpPr txBox="1">
            <a:spLocks noGrp="1"/>
          </p:cNvSpPr>
          <p:nvPr>
            <p:ph idx="1"/>
          </p:nvPr>
        </p:nvSpPr>
        <p:spPr>
          <a:xfrm>
            <a:off x="2038027" y="3328445"/>
            <a:ext cx="9542980" cy="447518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/>
              <a:t>H0 -&gt; The sentiments remain same for service part from 2008 and 2020.</a:t>
            </a:r>
          </a:p>
          <a:p>
            <a:pPr marL="0" indent="0">
              <a:buSzTx/>
              <a:buFont typeface="Wingdings 3"/>
              <a:buNone/>
            </a:pPr>
            <a:r>
              <a:rPr dirty="0"/>
              <a:t>     H1 -&gt; Sentiment changes for service part from 2008 to 2020.</a:t>
            </a:r>
          </a:p>
          <a:p>
            <a:r>
              <a:rPr dirty="0"/>
              <a:t> To prove this Hypothesis two sample is performed and p-value threshold is p = 0.05</a:t>
            </a:r>
          </a:p>
          <a:p>
            <a:r>
              <a:rPr dirty="0"/>
              <a:t> P-Value is greater than threshold (0.56) therefore we were failed to reject null hypothesis.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of the Project</a:t>
            </a:r>
          </a:p>
        </p:txBody>
      </p:sp>
      <p:pic>
        <p:nvPicPr>
          <p:cNvPr id="176" name="Process Diagram.png" descr="Process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50" y="2324100"/>
            <a:ext cx="7913394" cy="7609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689185" y="1702099"/>
            <a:ext cx="4443286" cy="1493899"/>
          </a:xfrm>
          <a:prstGeom prst="rect">
            <a:avLst/>
          </a:prstGeom>
        </p:spPr>
        <p:txBody>
          <a:bodyPr/>
          <a:lstStyle/>
          <a:p>
            <a:pPr defTabSz="520192">
              <a:lnSpc>
                <a:spcPct val="90000"/>
              </a:lnSpc>
              <a:defRPr sz="3200"/>
            </a:pPr>
            <a:r>
              <a:t>Probability Distribution:</a:t>
            </a:r>
            <a:br/>
            <a:endParaRPr/>
          </a:p>
        </p:txBody>
      </p:sp>
      <p:sp>
        <p:nvSpPr>
          <p:cNvPr id="173" name="Content Placeholder 2"/>
          <p:cNvSpPr txBox="1">
            <a:spLocks noGrp="1"/>
          </p:cNvSpPr>
          <p:nvPr>
            <p:ph idx="1"/>
          </p:nvPr>
        </p:nvSpPr>
        <p:spPr>
          <a:xfrm>
            <a:off x="689186" y="3408979"/>
            <a:ext cx="4442824" cy="4475181"/>
          </a:xfrm>
          <a:prstGeom prst="rect">
            <a:avLst/>
          </a:prstGeom>
        </p:spPr>
        <p:txBody>
          <a:bodyPr/>
          <a:lstStyle/>
          <a:p>
            <a:pPr marL="412851" indent="-412851" defTabSz="559206">
              <a:spcBef>
                <a:spcPts val="1200"/>
              </a:spcBef>
              <a:defRPr sz="2408"/>
            </a:pPr>
            <a:r>
              <a:rPr dirty="0"/>
              <a:t>I have concatenated Guilford county, Durham county, Durham city, charlotte city, Raleigh city :</a:t>
            </a:r>
          </a:p>
          <a:p>
            <a:pPr marL="412851" indent="-412851" defTabSz="559206">
              <a:spcBef>
                <a:spcPts val="1200"/>
              </a:spcBef>
              <a:defRPr sz="2408"/>
            </a:pPr>
            <a:r>
              <a:rPr dirty="0"/>
              <a:t>Took negative sentiment counts (at least more than 5 times).</a:t>
            </a:r>
          </a:p>
          <a:p>
            <a:pPr marL="412851" indent="-412851" defTabSz="559206">
              <a:spcBef>
                <a:spcPts val="1200"/>
              </a:spcBef>
              <a:defRPr sz="2408"/>
            </a:pPr>
            <a:r>
              <a:rPr dirty="0"/>
              <a:t>Took positive sentiment counts (at least more than 5 times):</a:t>
            </a:r>
          </a:p>
        </p:txBody>
      </p:sp>
      <p:sp>
        <p:nvSpPr>
          <p:cNvPr id="169" name="Freeform: Shape 19"/>
          <p:cNvSpPr/>
          <p:nvPr/>
        </p:nvSpPr>
        <p:spPr>
          <a:xfrm rot="16200000">
            <a:off x="5622207" y="1151359"/>
            <a:ext cx="7315201" cy="7450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"/>
                </a:moveTo>
                <a:lnTo>
                  <a:pt x="21600" y="4158"/>
                </a:lnTo>
                <a:lnTo>
                  <a:pt x="21600" y="4158"/>
                </a:lnTo>
                <a:lnTo>
                  <a:pt x="21600" y="21600"/>
                </a:lnTo>
                <a:lnTo>
                  <a:pt x="0" y="21600"/>
                </a:lnTo>
                <a:lnTo>
                  <a:pt x="0" y="2743"/>
                </a:lnTo>
                <a:lnTo>
                  <a:pt x="0" y="2743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70" name="Freeform 23"/>
          <p:cNvSpPr/>
          <p:nvPr/>
        </p:nvSpPr>
        <p:spPr>
          <a:xfrm>
            <a:off x="5326954" y="1219198"/>
            <a:ext cx="596772" cy="3956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7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00" y="1910078"/>
            <a:ext cx="4299578" cy="2862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23"/>
          <p:cNvSpPr/>
          <p:nvPr/>
        </p:nvSpPr>
        <p:spPr>
          <a:xfrm>
            <a:off x="11138611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7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53" y="4981302"/>
            <a:ext cx="4187069" cy="290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0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692191" y="1890416"/>
            <a:ext cx="4444281" cy="173047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>
                <a:solidFill>
                  <a:srgbClr val="EBEBEB"/>
                </a:solidFill>
              </a:defRPr>
            </a:lvl1pPr>
          </a:lstStyle>
          <a:p>
            <a:r>
              <a:t>sentiments and emotions for all the cities</a:t>
            </a:r>
          </a:p>
        </p:txBody>
      </p:sp>
      <p:sp>
        <p:nvSpPr>
          <p:cNvPr id="253" name="Freeform 31"/>
          <p:cNvSpPr/>
          <p:nvPr/>
        </p:nvSpPr>
        <p:spPr>
          <a:xfrm>
            <a:off x="5326953" y="1219197"/>
            <a:ext cx="596775" cy="395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54" name="Freeform: Shape 14"/>
          <p:cNvSpPr/>
          <p:nvPr/>
        </p:nvSpPr>
        <p:spPr>
          <a:xfrm rot="16200000">
            <a:off x="5622206" y="1151358"/>
            <a:ext cx="7315202" cy="7450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55" name="Rectangle 16"/>
          <p:cNvSpPr/>
          <p:nvPr/>
        </p:nvSpPr>
        <p:spPr>
          <a:xfrm>
            <a:off x="11138610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56" name="Content Placeholder 7"/>
          <p:cNvSpPr txBox="1">
            <a:spLocks noGrp="1"/>
          </p:cNvSpPr>
          <p:nvPr>
            <p:ph type="body" sz="quarter" idx="1"/>
          </p:nvPr>
        </p:nvSpPr>
        <p:spPr>
          <a:xfrm>
            <a:off x="692191" y="3820159"/>
            <a:ext cx="4444279" cy="4037782"/>
          </a:xfrm>
          <a:prstGeom prst="rect">
            <a:avLst/>
          </a:prstGeom>
        </p:spPr>
        <p:txBody>
          <a:bodyPr/>
          <a:lstStyle/>
          <a:p>
            <a:pPr marL="412851" indent="-412851" defTabSz="559205">
              <a:spcBef>
                <a:spcPts val="1200"/>
              </a:spcBef>
              <a:defRPr sz="2400">
                <a:solidFill>
                  <a:srgbClr val="EBEBEB"/>
                </a:solidFill>
              </a:defRPr>
            </a:pPr>
            <a:r>
              <a:t>Frequency Distribution of sentiment and emotions in the budget document remains the same.</a:t>
            </a:r>
          </a:p>
          <a:p>
            <a:pPr marL="412851" indent="-412851" defTabSz="559205">
              <a:spcBef>
                <a:spcPts val="1200"/>
              </a:spcBef>
              <a:defRPr sz="2400">
                <a:solidFill>
                  <a:srgbClr val="EBEBEB"/>
                </a:solidFill>
              </a:defRPr>
            </a:pPr>
            <a:r>
              <a:t>In Mecklenburg county it is noticed that the negative sentiment is slightly increased while this is not seen for all the cities.  </a:t>
            </a:r>
          </a:p>
        </p:txBody>
      </p:sp>
      <p:pic>
        <p:nvPicPr>
          <p:cNvPr id="25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1" y="2438399"/>
            <a:ext cx="6097754" cy="4986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4" descr="Picture 24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icture 26" descr="Picture 2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Oval 28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62" name="Picture 30" descr="Picture 30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32" descr="Picture 32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Rectangle 34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65" name="Rectangle 36"/>
          <p:cNvSpPr/>
          <p:nvPr/>
        </p:nvSpPr>
        <p:spPr>
          <a:xfrm>
            <a:off x="-2" y="1219193"/>
            <a:ext cx="13004479" cy="50461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66" name="Rectangle 38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67" name="Freeform 15"/>
          <p:cNvSpPr/>
          <p:nvPr/>
        </p:nvSpPr>
        <p:spPr>
          <a:xfrm>
            <a:off x="9301267" y="5223140"/>
            <a:ext cx="3703534" cy="88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extrusionOk="0">
                <a:moveTo>
                  <a:pt x="21589" y="0"/>
                </a:moveTo>
                <a:lnTo>
                  <a:pt x="21600" y="329"/>
                </a:lnTo>
                <a:lnTo>
                  <a:pt x="21600" y="12285"/>
                </a:lnTo>
                <a:lnTo>
                  <a:pt x="20926" y="12744"/>
                </a:lnTo>
                <a:cubicBezTo>
                  <a:pt x="15152" y="16503"/>
                  <a:pt x="3752" y="21600"/>
                  <a:pt x="262" y="21079"/>
                </a:cubicBezTo>
                <a:cubicBezTo>
                  <a:pt x="175" y="20515"/>
                  <a:pt x="87" y="19955"/>
                  <a:pt x="0" y="19391"/>
                </a:cubicBezTo>
                <a:lnTo>
                  <a:pt x="1170" y="18807"/>
                </a:lnTo>
                <a:lnTo>
                  <a:pt x="1767" y="18474"/>
                </a:lnTo>
                <a:lnTo>
                  <a:pt x="2378" y="18136"/>
                </a:lnTo>
                <a:lnTo>
                  <a:pt x="2998" y="17788"/>
                </a:lnTo>
                <a:lnTo>
                  <a:pt x="3620" y="17403"/>
                </a:lnTo>
                <a:lnTo>
                  <a:pt x="4253" y="17008"/>
                </a:lnTo>
                <a:lnTo>
                  <a:pt x="4897" y="16607"/>
                </a:lnTo>
                <a:lnTo>
                  <a:pt x="5549" y="16183"/>
                </a:lnTo>
                <a:lnTo>
                  <a:pt x="6206" y="15715"/>
                </a:lnTo>
                <a:lnTo>
                  <a:pt x="6873" y="15256"/>
                </a:lnTo>
                <a:lnTo>
                  <a:pt x="7544" y="14762"/>
                </a:lnTo>
                <a:lnTo>
                  <a:pt x="8221" y="14240"/>
                </a:lnTo>
                <a:lnTo>
                  <a:pt x="8901" y="13719"/>
                </a:lnTo>
                <a:lnTo>
                  <a:pt x="9587" y="13153"/>
                </a:lnTo>
                <a:lnTo>
                  <a:pt x="10282" y="12584"/>
                </a:lnTo>
                <a:lnTo>
                  <a:pt x="10972" y="11995"/>
                </a:lnTo>
                <a:lnTo>
                  <a:pt x="11669" y="11368"/>
                </a:lnTo>
                <a:lnTo>
                  <a:pt x="12375" y="10712"/>
                </a:lnTo>
                <a:lnTo>
                  <a:pt x="13080" y="10059"/>
                </a:lnTo>
                <a:lnTo>
                  <a:pt x="13783" y="9365"/>
                </a:lnTo>
                <a:lnTo>
                  <a:pt x="14498" y="8627"/>
                </a:lnTo>
                <a:lnTo>
                  <a:pt x="15200" y="7900"/>
                </a:lnTo>
                <a:lnTo>
                  <a:pt x="15914" y="7124"/>
                </a:lnTo>
                <a:lnTo>
                  <a:pt x="16633" y="6326"/>
                </a:lnTo>
                <a:lnTo>
                  <a:pt x="17338" y="5519"/>
                </a:lnTo>
                <a:lnTo>
                  <a:pt x="18050" y="4653"/>
                </a:lnTo>
                <a:lnTo>
                  <a:pt x="18761" y="3766"/>
                </a:lnTo>
                <a:lnTo>
                  <a:pt x="19472" y="2880"/>
                </a:lnTo>
                <a:lnTo>
                  <a:pt x="20178" y="1935"/>
                </a:lnTo>
                <a:lnTo>
                  <a:pt x="20884" y="977"/>
                </a:lnTo>
                <a:lnTo>
                  <a:pt x="21589" y="0"/>
                </a:lnTo>
                <a:close/>
              </a:path>
            </a:pathLst>
          </a:custGeom>
          <a:solidFill>
            <a:srgbClr val="1E5155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68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749" y="2074455"/>
            <a:ext cx="3733934" cy="333453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677820" y="6397166"/>
            <a:ext cx="9968169" cy="919257"/>
          </a:xfrm>
          <a:prstGeom prst="rect">
            <a:avLst/>
          </a:prstGeom>
        </p:spPr>
        <p:txBody>
          <a:bodyPr anchor="b"/>
          <a:lstStyle>
            <a:lvl1pPr defTabSz="507187">
              <a:lnSpc>
                <a:spcPct val="90000"/>
              </a:lnSpc>
              <a:defRPr sz="2800"/>
            </a:lvl1pPr>
          </a:lstStyle>
          <a:p>
            <a:r>
              <a:t>Sentiment and emotion distribution with respect to page number</a:t>
            </a:r>
          </a:p>
        </p:txBody>
      </p:sp>
      <p:pic>
        <p:nvPicPr>
          <p:cNvPr id="270" name="Content Placeholder 3" descr="Content Placeholder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77" y="1897688"/>
            <a:ext cx="3951337" cy="351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4" descr="Picture 24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26" descr="Picture 2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4304369"/>
            <a:ext cx="1623907" cy="252315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Oval 28"/>
          <p:cNvSpPr/>
          <p:nvPr/>
        </p:nvSpPr>
        <p:spPr>
          <a:xfrm>
            <a:off x="9182944" y="3007359"/>
            <a:ext cx="3007363" cy="3007363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75" name="Picture 30" descr="Picture 30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8532704" y="1219199"/>
            <a:ext cx="1710282" cy="12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32" descr="Picture 32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9179603" y="7721600"/>
            <a:ext cx="1059985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ctangle 34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78" name="Rectangle 36"/>
          <p:cNvSpPr/>
          <p:nvPr/>
        </p:nvSpPr>
        <p:spPr>
          <a:xfrm>
            <a:off x="-2" y="1219193"/>
            <a:ext cx="13004479" cy="50461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79" name="Rectangle 38"/>
          <p:cNvSpPr/>
          <p:nvPr/>
        </p:nvSpPr>
        <p:spPr>
          <a:xfrm>
            <a:off x="11133666" y="1219198"/>
            <a:ext cx="731522" cy="1219203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80" name="Freeform 15"/>
          <p:cNvSpPr/>
          <p:nvPr/>
        </p:nvSpPr>
        <p:spPr>
          <a:xfrm>
            <a:off x="9301267" y="5223140"/>
            <a:ext cx="3703534" cy="88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extrusionOk="0">
                <a:moveTo>
                  <a:pt x="21589" y="0"/>
                </a:moveTo>
                <a:lnTo>
                  <a:pt x="21600" y="329"/>
                </a:lnTo>
                <a:lnTo>
                  <a:pt x="21600" y="12285"/>
                </a:lnTo>
                <a:lnTo>
                  <a:pt x="20926" y="12744"/>
                </a:lnTo>
                <a:cubicBezTo>
                  <a:pt x="15152" y="16503"/>
                  <a:pt x="3752" y="21600"/>
                  <a:pt x="262" y="21079"/>
                </a:cubicBezTo>
                <a:cubicBezTo>
                  <a:pt x="175" y="20515"/>
                  <a:pt x="87" y="19955"/>
                  <a:pt x="0" y="19391"/>
                </a:cubicBezTo>
                <a:lnTo>
                  <a:pt x="1170" y="18807"/>
                </a:lnTo>
                <a:lnTo>
                  <a:pt x="1767" y="18474"/>
                </a:lnTo>
                <a:lnTo>
                  <a:pt x="2378" y="18136"/>
                </a:lnTo>
                <a:lnTo>
                  <a:pt x="2998" y="17788"/>
                </a:lnTo>
                <a:lnTo>
                  <a:pt x="3620" y="17403"/>
                </a:lnTo>
                <a:lnTo>
                  <a:pt x="4253" y="17008"/>
                </a:lnTo>
                <a:lnTo>
                  <a:pt x="4897" y="16607"/>
                </a:lnTo>
                <a:lnTo>
                  <a:pt x="5549" y="16183"/>
                </a:lnTo>
                <a:lnTo>
                  <a:pt x="6206" y="15715"/>
                </a:lnTo>
                <a:lnTo>
                  <a:pt x="6873" y="15256"/>
                </a:lnTo>
                <a:lnTo>
                  <a:pt x="7544" y="14762"/>
                </a:lnTo>
                <a:lnTo>
                  <a:pt x="8221" y="14240"/>
                </a:lnTo>
                <a:lnTo>
                  <a:pt x="8901" y="13719"/>
                </a:lnTo>
                <a:lnTo>
                  <a:pt x="9587" y="13153"/>
                </a:lnTo>
                <a:lnTo>
                  <a:pt x="10282" y="12584"/>
                </a:lnTo>
                <a:lnTo>
                  <a:pt x="10972" y="11995"/>
                </a:lnTo>
                <a:lnTo>
                  <a:pt x="11669" y="11368"/>
                </a:lnTo>
                <a:lnTo>
                  <a:pt x="12375" y="10712"/>
                </a:lnTo>
                <a:lnTo>
                  <a:pt x="13080" y="10059"/>
                </a:lnTo>
                <a:lnTo>
                  <a:pt x="13783" y="9365"/>
                </a:lnTo>
                <a:lnTo>
                  <a:pt x="14498" y="8627"/>
                </a:lnTo>
                <a:lnTo>
                  <a:pt x="15200" y="7900"/>
                </a:lnTo>
                <a:lnTo>
                  <a:pt x="15914" y="7124"/>
                </a:lnTo>
                <a:lnTo>
                  <a:pt x="16633" y="6326"/>
                </a:lnTo>
                <a:lnTo>
                  <a:pt x="17338" y="5519"/>
                </a:lnTo>
                <a:lnTo>
                  <a:pt x="18050" y="4653"/>
                </a:lnTo>
                <a:lnTo>
                  <a:pt x="18761" y="3766"/>
                </a:lnTo>
                <a:lnTo>
                  <a:pt x="19472" y="2880"/>
                </a:lnTo>
                <a:lnTo>
                  <a:pt x="20178" y="1935"/>
                </a:lnTo>
                <a:lnTo>
                  <a:pt x="20884" y="977"/>
                </a:lnTo>
                <a:lnTo>
                  <a:pt x="21589" y="0"/>
                </a:lnTo>
                <a:close/>
              </a:path>
            </a:pathLst>
          </a:custGeom>
          <a:solidFill>
            <a:srgbClr val="1E5155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xfrm>
            <a:off x="811951" y="7221921"/>
            <a:ext cx="9968169" cy="919257"/>
          </a:xfrm>
          <a:prstGeom prst="rect">
            <a:avLst/>
          </a:prstGeom>
        </p:spPr>
        <p:txBody>
          <a:bodyPr anchor="b"/>
          <a:lstStyle>
            <a:lvl1pPr defTabSz="617727">
              <a:lnSpc>
                <a:spcPct val="90000"/>
              </a:lnSpc>
              <a:defRPr sz="3400"/>
            </a:lvl1pPr>
          </a:lstStyle>
          <a:p>
            <a:r>
              <a:t>Charlotte city  negative words (2008 and 2020)</a:t>
            </a:r>
          </a:p>
        </p:txBody>
      </p:sp>
      <p:sp>
        <p:nvSpPr>
          <p:cNvPr id="282" name="Content Placeholder 5"/>
          <p:cNvSpPr txBox="1">
            <a:spLocks noGrp="1"/>
          </p:cNvSpPr>
          <p:nvPr>
            <p:ph type="body" sz="quarter" idx="1"/>
          </p:nvPr>
        </p:nvSpPr>
        <p:spPr>
          <a:xfrm rot="10800000">
            <a:off x="644603" y="1158459"/>
            <a:ext cx="10042024" cy="4876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260095">
              <a:lnSpc>
                <a:spcPct val="80000"/>
              </a:lnSpc>
              <a:spcBef>
                <a:spcPts val="500"/>
              </a:spcBef>
              <a:buSzTx/>
              <a:buNone/>
              <a:defRPr sz="200"/>
            </a:pPr>
            <a:endParaRPr/>
          </a:p>
        </p:txBody>
      </p:sp>
      <p:pic>
        <p:nvPicPr>
          <p:cNvPr id="283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607" y="1922511"/>
            <a:ext cx="4196082" cy="3525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9" descr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545" y="1671039"/>
            <a:ext cx="4632962" cy="4165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6864" y="3408979"/>
            <a:ext cx="9542981" cy="4475182"/>
          </a:xfrm>
          <a:prstGeom prst="rect">
            <a:avLst/>
          </a:prstGeom>
        </p:spPr>
        <p:txBody>
          <a:bodyPr/>
          <a:lstStyle/>
          <a:p>
            <a:r>
              <a:t>Sample data </a:t>
            </a:r>
          </a:p>
        </p:txBody>
      </p:sp>
      <p:pic>
        <p:nvPicPr>
          <p:cNvPr id="28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52" y="4126395"/>
            <a:ext cx="7982951" cy="3925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>
            <a:lvl1pPr defTabSz="578712">
              <a:defRPr sz="5100"/>
            </a:lvl1pPr>
          </a:lstStyle>
          <a:p>
            <a:r>
              <a:rPr lang="en-US" dirty="0"/>
              <a:t>Machine learning</a:t>
            </a:r>
            <a:endParaRPr dirty="0"/>
          </a:p>
        </p:txBody>
      </p:sp>
      <p:sp>
        <p:nvSpPr>
          <p:cNvPr id="24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6864" y="3408979"/>
            <a:ext cx="9542981" cy="44751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Split the data in 70/30 for creating train/test dataset.</a:t>
            </a:r>
          </a:p>
          <a:p>
            <a:r>
              <a:rPr lang="en-US" dirty="0"/>
              <a:t>TF-IDF was used on training data. This vectorizer breaks text into single words and bi grams and create TF-IDF representation to create feature vectors.</a:t>
            </a:r>
          </a:p>
          <a:p>
            <a:r>
              <a:rPr lang="en-US" dirty="0"/>
              <a:t>X -&gt; Vectorized text</a:t>
            </a:r>
          </a:p>
          <a:p>
            <a:r>
              <a:rPr lang="en-US" dirty="0"/>
              <a:t>Y-&gt; (positive, negative)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8802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xfrm>
            <a:off x="689183" y="1702098"/>
            <a:ext cx="10031708" cy="1493901"/>
          </a:xfrm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6864" y="3408979"/>
            <a:ext cx="9542981" cy="4475182"/>
          </a:xfrm>
          <a:prstGeom prst="rect">
            <a:avLst/>
          </a:prstGeom>
        </p:spPr>
        <p:txBody>
          <a:bodyPr/>
          <a:lstStyle/>
          <a:p>
            <a:r>
              <a:t>Results </a:t>
            </a:r>
          </a:p>
        </p:txBody>
      </p:sp>
      <p:pic>
        <p:nvPicPr>
          <p:cNvPr id="29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97" y="4654163"/>
            <a:ext cx="4509277" cy="2473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Modeling</a:t>
            </a:r>
          </a:p>
        </p:txBody>
      </p:sp>
      <p:sp>
        <p:nvSpPr>
          <p:cNvPr id="295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</p:txBody>
      </p:sp>
      <p:pic>
        <p:nvPicPr>
          <p:cNvPr id="296" name="combined_data_topicss.png" descr="combined_data_topic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3" y="2526990"/>
            <a:ext cx="10063903" cy="6329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Modeling</a:t>
            </a:r>
          </a:p>
        </p:txBody>
      </p:sp>
      <p:sp>
        <p:nvSpPr>
          <p:cNvPr id="299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</p:txBody>
      </p:sp>
      <p:pic>
        <p:nvPicPr>
          <p:cNvPr id="300" name="combined_data_topics_visualization.png" descr="combined_data_topics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52" y="3344705"/>
            <a:ext cx="5400322" cy="486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 Shot 2019-10-31 at 12.28.37.png" descr="Screen Shot 2019-10-31 at 12.28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80" y="3702050"/>
            <a:ext cx="8231104" cy="3795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10-31 at 12.29.26.png" descr="Screen Shot 2019-10-31 at 12.29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116" y="7866360"/>
            <a:ext cx="5118102" cy="68580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Label: Property Maintenance and Security"/>
          <p:cNvSpPr txBox="1"/>
          <p:nvPr/>
        </p:nvSpPr>
        <p:spPr>
          <a:xfrm>
            <a:off x="-902466" y="5426073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1A71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Property Maintenance and Security</a:t>
            </a:r>
          </a:p>
        </p:txBody>
      </p:sp>
      <p:sp>
        <p:nvSpPr>
          <p:cNvPr id="304" name="Label: Grant for Work or Program"/>
          <p:cNvSpPr txBox="1"/>
          <p:nvPr/>
        </p:nvSpPr>
        <p:spPr>
          <a:xfrm>
            <a:off x="2906315" y="5460157"/>
            <a:ext cx="3917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Grant for Work or Program</a:t>
            </a:r>
          </a:p>
        </p:txBody>
      </p:sp>
      <p:sp>
        <p:nvSpPr>
          <p:cNvPr id="305" name="Label: State Fire Fund"/>
          <p:cNvSpPr txBox="1"/>
          <p:nvPr/>
        </p:nvSpPr>
        <p:spPr>
          <a:xfrm>
            <a:off x="75408" y="8243992"/>
            <a:ext cx="3917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DCB4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State Fire Fund</a:t>
            </a:r>
          </a:p>
        </p:txBody>
      </p:sp>
      <p:sp>
        <p:nvSpPr>
          <p:cNvPr id="306" name="Label: Government Fiscal Year"/>
          <p:cNvSpPr txBox="1"/>
          <p:nvPr/>
        </p:nvSpPr>
        <p:spPr>
          <a:xfrm>
            <a:off x="2810858" y="8332892"/>
            <a:ext cx="3917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CB304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Government Fiscal Year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Modeling Comparison</a:t>
            </a:r>
          </a:p>
        </p:txBody>
      </p:sp>
      <p:sp>
        <p:nvSpPr>
          <p:cNvPr id="309" name="What is fMRI?…"/>
          <p:cNvSpPr txBox="1">
            <a:spLocks noGrp="1"/>
          </p:cNvSpPr>
          <p:nvPr>
            <p:ph type="body" idx="1"/>
          </p:nvPr>
        </p:nvSpPr>
        <p:spPr>
          <a:xfrm>
            <a:off x="-277556" y="2178050"/>
            <a:ext cx="11525474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</p:txBody>
      </p:sp>
      <p:pic>
        <p:nvPicPr>
          <p:cNvPr id="310" name="Screen Shot 2019-10-31 at 12.30.41.png" descr="Screen Shot 2019-10-31 at 12.30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09" y="2990850"/>
            <a:ext cx="6552366" cy="4902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2008"/>
          <p:cNvSpPr txBox="1"/>
          <p:nvPr/>
        </p:nvSpPr>
        <p:spPr>
          <a:xfrm>
            <a:off x="10017818" y="8294644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2008</a:t>
            </a:r>
          </a:p>
        </p:txBody>
      </p:sp>
      <p:sp>
        <p:nvSpPr>
          <p:cNvPr id="312" name="2019"/>
          <p:cNvSpPr txBox="1"/>
          <p:nvPr/>
        </p:nvSpPr>
        <p:spPr>
          <a:xfrm>
            <a:off x="2321618" y="8294644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2019</a:t>
            </a:r>
          </a:p>
        </p:txBody>
      </p:sp>
      <p:pic>
        <p:nvPicPr>
          <p:cNvPr id="313" name="Screen Shot 2019-10-31 at 12.55.50.png" descr="Screen Shot 2019-10-31 at 12.55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04" y="3065838"/>
            <a:ext cx="5676753" cy="41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abel: Capital Funding for Education"/>
          <p:cNvSpPr txBox="1"/>
          <p:nvPr/>
        </p:nvSpPr>
        <p:spPr>
          <a:xfrm>
            <a:off x="-914947" y="4926850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1A71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                          Label: Capital Funding for Education</a:t>
            </a:r>
          </a:p>
        </p:txBody>
      </p:sp>
      <p:sp>
        <p:nvSpPr>
          <p:cNvPr id="315" name="Label: Fire Fund Program"/>
          <p:cNvSpPr txBox="1"/>
          <p:nvPr/>
        </p:nvSpPr>
        <p:spPr>
          <a:xfrm>
            <a:off x="1758097" y="4926850"/>
            <a:ext cx="540032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881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                                      Label: Fire Fund Program</a:t>
            </a:r>
          </a:p>
        </p:txBody>
      </p:sp>
      <p:sp>
        <p:nvSpPr>
          <p:cNvPr id="316" name="Label: Fiscal Year Planning"/>
          <p:cNvSpPr txBox="1"/>
          <p:nvPr/>
        </p:nvSpPr>
        <p:spPr>
          <a:xfrm>
            <a:off x="-648466" y="7163072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FAF1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Fiscal Year Planning</a:t>
            </a:r>
          </a:p>
        </p:txBody>
      </p:sp>
      <p:sp>
        <p:nvSpPr>
          <p:cNvPr id="317" name="Label: Community Construction"/>
          <p:cNvSpPr txBox="1"/>
          <p:nvPr/>
        </p:nvSpPr>
        <p:spPr>
          <a:xfrm>
            <a:off x="2398996" y="7163072"/>
            <a:ext cx="54003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2E3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Community Construction</a:t>
            </a:r>
          </a:p>
        </p:txBody>
      </p:sp>
      <p:sp>
        <p:nvSpPr>
          <p:cNvPr id="318" name="Label: Increase risk in project, department"/>
          <p:cNvSpPr txBox="1"/>
          <p:nvPr/>
        </p:nvSpPr>
        <p:spPr>
          <a:xfrm>
            <a:off x="5321655" y="5016500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059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Increase risk in project, department</a:t>
            </a:r>
          </a:p>
        </p:txBody>
      </p:sp>
      <p:sp>
        <p:nvSpPr>
          <p:cNvPr id="319" name="Label: Student Tax"/>
          <p:cNvSpPr txBox="1"/>
          <p:nvPr/>
        </p:nvSpPr>
        <p:spPr>
          <a:xfrm>
            <a:off x="7426490" y="4979172"/>
            <a:ext cx="540032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881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                                       Label: Student Tax</a:t>
            </a:r>
          </a:p>
        </p:txBody>
      </p:sp>
      <p:sp>
        <p:nvSpPr>
          <p:cNvPr id="320" name="Label: Financial Indicators"/>
          <p:cNvSpPr txBox="1"/>
          <p:nvPr/>
        </p:nvSpPr>
        <p:spPr>
          <a:xfrm>
            <a:off x="8416846" y="7664491"/>
            <a:ext cx="540032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2E3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Financial Indicators</a:t>
            </a:r>
          </a:p>
        </p:txBody>
      </p:sp>
      <p:sp>
        <p:nvSpPr>
          <p:cNvPr id="321" name="Label: Economic Expenditure"/>
          <p:cNvSpPr txBox="1"/>
          <p:nvPr/>
        </p:nvSpPr>
        <p:spPr>
          <a:xfrm>
            <a:off x="5668917" y="7464801"/>
            <a:ext cx="540032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FAF1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Label: Economic Expenditure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 </a:t>
            </a:r>
            <a:r>
              <a:rPr sz="6000"/>
              <a:t>(Questions Formulated)</a:t>
            </a:r>
          </a:p>
        </p:txBody>
      </p:sp>
      <p:sp>
        <p:nvSpPr>
          <p:cNvPr id="179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0" indent="0" defTabSz="436338">
              <a:spcBef>
                <a:spcPts val="1300"/>
              </a:spcBef>
              <a:buSzTx/>
              <a:buNone/>
              <a:defRPr sz="2079"/>
            </a:pPr>
            <a:endParaRPr/>
          </a:p>
          <a:p>
            <a:pPr marL="274450" indent="-274450" defTabSz="436338">
              <a:spcBef>
                <a:spcPts val="1300"/>
              </a:spcBef>
              <a:defRPr sz="2079"/>
            </a:pPr>
            <a:endParaRPr/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What are the properties of the budget text data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Are there any intrusive structures and patterns in the budget texts from all the counties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Does the topics change over the years (2008, 2029)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Does different sections of budget text data have any common relation between them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Does general funds section of Guilford county, Durham County and Charlotte City give similar sentiments or they are different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How can we visualize the topics and emotions between 2008 and 2019 with proper analytics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Does a topic model for one year can identify the latent semantic structure that persists over time in this budget text domain ?</a:t>
            </a:r>
          </a:p>
          <a:p>
            <a:pPr marL="274450" indent="-274450" defTabSz="436338">
              <a:spcBef>
                <a:spcPts val="1300"/>
              </a:spcBef>
              <a:defRPr sz="2233"/>
            </a:pPr>
            <a:r>
              <a:t>Can we formulate a next word recommender from our analysis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Modeling Comparison</a:t>
            </a:r>
          </a:p>
        </p:txBody>
      </p:sp>
      <p:sp>
        <p:nvSpPr>
          <p:cNvPr id="324" name="2008"/>
          <p:cNvSpPr txBox="1"/>
          <p:nvPr/>
        </p:nvSpPr>
        <p:spPr>
          <a:xfrm>
            <a:off x="9946860" y="7622082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2008</a:t>
            </a:r>
          </a:p>
        </p:txBody>
      </p:sp>
      <p:sp>
        <p:nvSpPr>
          <p:cNvPr id="325" name="2019"/>
          <p:cNvSpPr txBox="1"/>
          <p:nvPr/>
        </p:nvSpPr>
        <p:spPr>
          <a:xfrm>
            <a:off x="2207318" y="7778749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2019</a:t>
            </a:r>
          </a:p>
        </p:txBody>
      </p:sp>
      <p:pic>
        <p:nvPicPr>
          <p:cNvPr id="326" name="Screen Shot 2019-10-31 at 12.33.21.png" descr="Screen Shot 2019-10-31 at 12.33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3702050"/>
            <a:ext cx="6324600" cy="345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 Shot 2019-10-31 at 12.34.13.png" descr="Screen Shot 2019-10-31 at 12.34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43" y="3616090"/>
            <a:ext cx="6797997" cy="3626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creen Shot 2019-10-31 at 12.34.42.png" descr="Screen Shot 2019-10-31 at 12.34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1" y="7152182"/>
            <a:ext cx="5448303" cy="43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9-10-31 at 12.35.14.png" descr="Screen Shot 2019-10-31 at 12.35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89" y="7222032"/>
            <a:ext cx="4254503" cy="29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Modeling</a:t>
            </a:r>
          </a:p>
        </p:txBody>
      </p:sp>
      <p:sp>
        <p:nvSpPr>
          <p:cNvPr id="332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  <a:p>
            <a:pPr marL="356428" indent="-356428" defTabSz="566673">
              <a:spcBef>
                <a:spcPts val="1700"/>
              </a:spcBef>
              <a:defRPr sz="2700"/>
            </a:pPr>
            <a:endParaRPr/>
          </a:p>
        </p:txBody>
      </p:sp>
      <p:pic>
        <p:nvPicPr>
          <p:cNvPr id="333" name="Screen Shot 2019-10-31 at 12.32.10.png" descr="Screen Shot 2019-10-31 at 12.32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" y="2178050"/>
            <a:ext cx="12324093" cy="751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asks"/>
          <p:cNvSpPr txBox="1">
            <a:spLocks noGrp="1"/>
          </p:cNvSpPr>
          <p:nvPr>
            <p:ph type="title"/>
          </p:nvPr>
        </p:nvSpPr>
        <p:spPr>
          <a:xfrm>
            <a:off x="894078" y="1608665"/>
            <a:ext cx="11216644" cy="1413936"/>
          </a:xfrm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336" name="Train LDA Model on the budget texts from 2019.…"/>
          <p:cNvSpPr txBox="1">
            <a:spLocks noGrp="1"/>
          </p:cNvSpPr>
          <p:nvPr>
            <p:ph type="body" idx="1"/>
          </p:nvPr>
        </p:nvSpPr>
        <p:spPr>
          <a:xfrm>
            <a:off x="894078" y="3341261"/>
            <a:ext cx="11216644" cy="4641430"/>
          </a:xfrm>
          <a:prstGeom prst="rect">
            <a:avLst/>
          </a:prstGeom>
        </p:spPr>
        <p:txBody>
          <a:bodyPr/>
          <a:lstStyle/>
          <a:p>
            <a:pPr marL="292366" indent="-292366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Train LDA Model on the budget texts from 2019.</a:t>
            </a:r>
          </a:p>
          <a:p>
            <a:pPr marL="292366" indent="-292366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Grab Topic distributions for every budget texts using the LDA Model</a:t>
            </a:r>
          </a:p>
          <a:p>
            <a:pPr marL="292366" indent="-292366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Use Topic Distributions directly as feature vectors in supervised classification models (Logistic Regression, SVM, etc) and get F1-score.</a:t>
            </a:r>
          </a:p>
          <a:p>
            <a:pPr marL="292366" indent="-292366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Use the same 2019 LDA model to get topic distributions from 2018 and 2020 (</a:t>
            </a:r>
            <a:r>
              <a:rPr b="1"/>
              <a:t>the LDA model did not see this data!</a:t>
            </a:r>
            <a:r>
              <a:t>)</a:t>
            </a:r>
          </a:p>
          <a:p>
            <a:pPr marL="292366" indent="-292366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Run supervised classification models again on the 2018 and 2020 vectors and see if this generalizes.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onverting Topics to Feature Vectors for Machine Learning"/>
          <p:cNvSpPr txBox="1">
            <a:spLocks noGrp="1"/>
          </p:cNvSpPr>
          <p:nvPr>
            <p:ph type="title"/>
          </p:nvPr>
        </p:nvSpPr>
        <p:spPr>
          <a:xfrm>
            <a:off x="1181132" y="1346573"/>
            <a:ext cx="11216644" cy="1413936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3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Converting Topics to Feature Vectors for Machine Learning</a:t>
            </a:r>
          </a:p>
        </p:txBody>
      </p:sp>
      <p:pic>
        <p:nvPicPr>
          <p:cNvPr id="339" name="Screen Shot 2019-12-03 at 12.50.58.png" descr="Screen Shot 2019-12-03 at 12.50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3581934"/>
            <a:ext cx="13004803" cy="4709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upervised Classification (Training Data Result)"/>
          <p:cNvSpPr txBox="1">
            <a:spLocks noGrp="1"/>
          </p:cNvSpPr>
          <p:nvPr>
            <p:ph type="title"/>
          </p:nvPr>
        </p:nvSpPr>
        <p:spPr>
          <a:xfrm>
            <a:off x="894078" y="1608665"/>
            <a:ext cx="11216644" cy="1413936"/>
          </a:xfrm>
          <a:prstGeom prst="rect">
            <a:avLst/>
          </a:prstGeom>
        </p:spPr>
        <p:txBody>
          <a:bodyPr/>
          <a:lstStyle>
            <a:lvl1pPr defTabSz="988363">
              <a:defRPr sz="4700"/>
            </a:lvl1pPr>
          </a:lstStyle>
          <a:p>
            <a:r>
              <a:t>Supervised Classification (Training Data Result)</a:t>
            </a:r>
          </a:p>
        </p:txBody>
      </p:sp>
      <p:sp>
        <p:nvSpPr>
          <p:cNvPr id="342" name="X = [train_vecs];…"/>
          <p:cNvSpPr txBox="1">
            <a:spLocks noGrp="1"/>
          </p:cNvSpPr>
          <p:nvPr>
            <p:ph type="body" idx="1"/>
          </p:nvPr>
        </p:nvSpPr>
        <p:spPr>
          <a:xfrm>
            <a:off x="894078" y="3341261"/>
            <a:ext cx="11216644" cy="4641430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X = [train_vecs];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Y = [predicted_labels];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Result:</a:t>
            </a:r>
          </a:p>
        </p:txBody>
      </p:sp>
      <p:pic>
        <p:nvPicPr>
          <p:cNvPr id="343" name="Screen Shot 2019-12-03 at 12.28.23.png" descr="Screen Shot 2019-12-03 at 12.28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83" y="5057378"/>
            <a:ext cx="6680201" cy="10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training_accuracy.png" descr="training_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42" y="2713824"/>
            <a:ext cx="7389927" cy="4750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upervised Classification (Testing on Unseen Data"/>
          <p:cNvSpPr txBox="1">
            <a:spLocks noGrp="1"/>
          </p:cNvSpPr>
          <p:nvPr>
            <p:ph type="title"/>
          </p:nvPr>
        </p:nvSpPr>
        <p:spPr>
          <a:xfrm>
            <a:off x="894078" y="1134403"/>
            <a:ext cx="11216644" cy="1413936"/>
          </a:xfrm>
          <a:prstGeom prst="rect">
            <a:avLst/>
          </a:prstGeom>
        </p:spPr>
        <p:txBody>
          <a:bodyPr/>
          <a:lstStyle>
            <a:lvl1pPr defTabSz="988363">
              <a:defRPr sz="4700"/>
            </a:lvl1pPr>
          </a:lstStyle>
          <a:p>
            <a:r>
              <a:t>Supervised Classification (Testing on Unseen Data</a:t>
            </a:r>
          </a:p>
        </p:txBody>
      </p:sp>
      <p:sp>
        <p:nvSpPr>
          <p:cNvPr id="347" name="For 2018:…"/>
          <p:cNvSpPr txBox="1">
            <a:spLocks noGrp="1"/>
          </p:cNvSpPr>
          <p:nvPr>
            <p:ph type="body" idx="1"/>
          </p:nvPr>
        </p:nvSpPr>
        <p:spPr>
          <a:xfrm>
            <a:off x="894078" y="3341261"/>
            <a:ext cx="11216644" cy="4641430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For 2018:</a:t>
            </a:r>
            <a:br/>
            <a:br/>
            <a:br/>
            <a:endParaRPr/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For 2020:</a:t>
            </a:r>
            <a:br/>
            <a:endParaRPr/>
          </a:p>
        </p:txBody>
      </p:sp>
      <p:pic>
        <p:nvPicPr>
          <p:cNvPr id="348" name="Screen Shot 2019-12-03 at 12.28.43.png" descr="Screen Shot 2019-12-03 at 12.2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82" y="4306539"/>
            <a:ext cx="4162243" cy="82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 Shot 2019-12-03 at 12.59.11.png" descr="Screen Shot 2019-12-03 at 12.59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83" y="6565849"/>
            <a:ext cx="3175574" cy="580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upervised Classification (On Test Data)"/>
          <p:cNvSpPr txBox="1">
            <a:spLocks noGrp="1"/>
          </p:cNvSpPr>
          <p:nvPr>
            <p:ph type="title"/>
          </p:nvPr>
        </p:nvSpPr>
        <p:spPr>
          <a:xfrm>
            <a:off x="894078" y="447969"/>
            <a:ext cx="11216644" cy="1413936"/>
          </a:xfrm>
          <a:prstGeom prst="rect">
            <a:avLst/>
          </a:prstGeom>
        </p:spPr>
        <p:txBody>
          <a:bodyPr/>
          <a:lstStyle>
            <a:lvl1pPr defTabSz="1027378">
              <a:defRPr sz="4800"/>
            </a:lvl1pPr>
          </a:lstStyle>
          <a:p>
            <a:r>
              <a:t>Supervised Classification (On Test Data)</a:t>
            </a:r>
          </a:p>
        </p:txBody>
      </p:sp>
      <p:pic>
        <p:nvPicPr>
          <p:cNvPr id="352" name="seen_vs_unseen.png" descr="seen_vs_uns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31" y="1393628"/>
            <a:ext cx="7833981" cy="525794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OCKING!!!!!!!"/>
          <p:cNvSpPr txBox="1">
            <a:spLocks noGrp="1"/>
          </p:cNvSpPr>
          <p:nvPr>
            <p:ph type="body" idx="1"/>
          </p:nvPr>
        </p:nvSpPr>
        <p:spPr>
          <a:xfrm>
            <a:off x="894078" y="8171259"/>
            <a:ext cx="11216644" cy="4641429"/>
          </a:xfrm>
          <a:prstGeom prst="rect">
            <a:avLst/>
          </a:prstGeom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SHOCKING!!!!!!!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onclusion"/>
          <p:cNvSpPr txBox="1">
            <a:spLocks noGrp="1"/>
          </p:cNvSpPr>
          <p:nvPr>
            <p:ph type="title"/>
          </p:nvPr>
        </p:nvSpPr>
        <p:spPr>
          <a:xfrm>
            <a:off x="894078" y="1608665"/>
            <a:ext cx="11216644" cy="1413936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56" name="“ The analysis implicates the topic model for 2019 year can identify the la tent semantic structure that persists over time in this budget text domain?”"/>
          <p:cNvSpPr txBox="1">
            <a:spLocks noGrp="1"/>
          </p:cNvSpPr>
          <p:nvPr>
            <p:ph type="body" idx="1"/>
          </p:nvPr>
        </p:nvSpPr>
        <p:spPr>
          <a:xfrm>
            <a:off x="1006404" y="4152501"/>
            <a:ext cx="11216644" cy="464143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600"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“ The analysis implicates the topic model for 2019 year can identify the la tent semantic structure that persists over time in this budget text domain”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Hypothesis Testing"/>
          <p:cNvSpPr txBox="1">
            <a:spLocks noGrp="1"/>
          </p:cNvSpPr>
          <p:nvPr>
            <p:ph type="title"/>
          </p:nvPr>
        </p:nvSpPr>
        <p:spPr>
          <a:xfrm>
            <a:off x="894078" y="1134403"/>
            <a:ext cx="11216644" cy="1413936"/>
          </a:xfrm>
          <a:prstGeom prst="rect">
            <a:avLst/>
          </a:prstGeom>
        </p:spPr>
        <p:txBody>
          <a:bodyPr/>
          <a:lstStyle/>
          <a:p>
            <a:r>
              <a:t>Hypothesis Testing</a:t>
            </a:r>
          </a:p>
        </p:txBody>
      </p:sp>
      <p:sp>
        <p:nvSpPr>
          <p:cNvPr id="359" name="H0(null hypothesis) -&gt; The ML models are similar and perform for all the year .…"/>
          <p:cNvSpPr txBox="1">
            <a:spLocks noGrp="1"/>
          </p:cNvSpPr>
          <p:nvPr>
            <p:ph type="body" idx="1"/>
          </p:nvPr>
        </p:nvSpPr>
        <p:spPr>
          <a:xfrm>
            <a:off x="894078" y="3341261"/>
            <a:ext cx="11216644" cy="4641430"/>
          </a:xfrm>
          <a:prstGeom prst="rect">
            <a:avLst/>
          </a:prstGeom>
        </p:spPr>
        <p:txBody>
          <a:bodyPr/>
          <a:lstStyle/>
          <a:p>
            <a:pPr marL="88070" indent="-88070" defTabSz="111556">
              <a:lnSpc>
                <a:spcPct val="100000"/>
              </a:lnSpc>
              <a:spcBef>
                <a:spcPts val="0"/>
              </a:spcBef>
              <a:buFontTx/>
              <a:defRPr sz="1220">
                <a:latin typeface="+mj-lt"/>
                <a:ea typeface="+mj-ea"/>
                <a:cs typeface="+mj-cs"/>
                <a:sym typeface="Helvetica"/>
              </a:defRPr>
            </a:pPr>
            <a:r>
              <a:t>H0(null hypothesis) -&gt; The ML models are similar and perform for all the year .</a:t>
            </a:r>
          </a:p>
          <a:p>
            <a:pPr marL="88070" indent="-88070" defTabSz="111556">
              <a:lnSpc>
                <a:spcPct val="100000"/>
              </a:lnSpc>
              <a:spcBef>
                <a:spcPts val="0"/>
              </a:spcBef>
              <a:buFontTx/>
              <a:defRPr sz="1220">
                <a:latin typeface="+mj-lt"/>
                <a:ea typeface="+mj-ea"/>
                <a:cs typeface="+mj-cs"/>
                <a:sym typeface="Helvetica"/>
              </a:defRPr>
            </a:pPr>
            <a:r>
              <a:t>H1 -&gt; The ML models are truly different and perform differently.</a:t>
            </a:r>
          </a:p>
          <a:p>
            <a:pPr marL="88070" indent="-88070" defTabSz="111556">
              <a:lnSpc>
                <a:spcPct val="100000"/>
              </a:lnSpc>
              <a:spcBef>
                <a:spcPts val="0"/>
              </a:spcBef>
              <a:buFontTx/>
              <a:defRPr sz="1220">
                <a:latin typeface="+mj-lt"/>
                <a:ea typeface="+mj-ea"/>
                <a:cs typeface="+mj-cs"/>
                <a:sym typeface="Helvetica"/>
              </a:defRPr>
            </a:pPr>
            <a:r>
              <a:t>Condition for Hypothesis taken such that p-value threshold is p = 0.05</a:t>
            </a:r>
            <a:br/>
            <a:br/>
            <a:br/>
            <a:br/>
            <a:br/>
            <a:endParaRPr/>
          </a:p>
          <a:p>
            <a:pPr marL="122320" indent="-122320" defTabSz="111556">
              <a:lnSpc>
                <a:spcPct val="100000"/>
              </a:lnSpc>
              <a:spcBef>
                <a:spcPts val="0"/>
              </a:spcBef>
              <a:buFontTx/>
              <a:defRPr sz="1220">
                <a:latin typeface="+mj-lt"/>
                <a:ea typeface="+mj-ea"/>
                <a:cs typeface="+mj-cs"/>
                <a:sym typeface="Helvetica"/>
              </a:defRPr>
            </a:pPr>
            <a:r>
              <a:t>Hence, the null hypothesis was rejected, as the models were completely different.</a:t>
            </a:r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360" name="Screen Shot 2019-12-03 at 12.28.33.png" descr="Screen Shot 2019-12-03 at 12.28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32" y="4100090"/>
            <a:ext cx="5836475" cy="689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Word Recommender</a:t>
            </a:r>
          </a:p>
        </p:txBody>
      </p:sp>
      <p:sp>
        <p:nvSpPr>
          <p:cNvPr id="3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845" indent="-364845" defTabSz="494181">
              <a:spcBef>
                <a:spcPts val="1000"/>
              </a:spcBef>
              <a:defRPr sz="2100"/>
            </a:pPr>
            <a:r>
              <a:rPr dirty="0"/>
              <a:t>Simulated text with </a:t>
            </a:r>
            <a:r>
              <a:rPr dirty="0" err="1"/>
              <a:t>markov</a:t>
            </a:r>
            <a:r>
              <a:rPr dirty="0"/>
              <a:t> chain method.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rPr dirty="0"/>
              <a:t>A Markov chain is a simulated sequence of events. Each event in the sequence comes from a set of outcomes that depend on one another.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rPr dirty="0"/>
              <a:t>For any sequence of non-independent events in the world, and where a limited number of outcomes can occur, conditional probabilities can be computed relating each outcome to one another.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rPr dirty="0"/>
              <a:t>To generate a simulation based on a certain text, count up every word that is used. Then, for every word, store the words that are used next. This is the distribution of words in that text </a:t>
            </a:r>
            <a:r>
              <a:rPr i="1" dirty="0">
                <a:latin typeface="Century Gothic"/>
                <a:ea typeface="Century Gothic"/>
                <a:cs typeface="Century Gothic"/>
                <a:sym typeface="Century Gothic"/>
              </a:rPr>
              <a:t>conditional on </a:t>
            </a:r>
            <a:r>
              <a:rPr dirty="0"/>
              <a:t>the preceding word.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MRI (StarPlus )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 Objectives</a:t>
            </a:r>
          </a:p>
        </p:txBody>
      </p:sp>
      <p:sp>
        <p:nvSpPr>
          <p:cNvPr id="182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0" indent="0" defTabSz="527006">
              <a:spcBef>
                <a:spcPts val="1500"/>
              </a:spcBef>
              <a:buSzTx/>
              <a:buNone/>
              <a:defRPr sz="2511"/>
            </a:pPr>
            <a:endParaRPr/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Understand the Different sections of budget text data from different counties and create a relation between them.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Compare the general funds section of Guilford county, Durham County and Charlotte City (2008 and 2019) and understand the difference between them.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Visualization of emotions between 2008 and 2019.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Understand the different relevant topics from all the counties 2019 and with computed their coherence score with proper visualization.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Compared the topic modeling results over the years (2008,2020)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Perform supervised machine learning with the topics obtained from topic modeling as input and apply it to other years.</a:t>
            </a:r>
          </a:p>
          <a:p>
            <a:pPr marL="331478" indent="-331478" defTabSz="527006">
              <a:spcBef>
                <a:spcPts val="1500"/>
              </a:spcBef>
              <a:defRPr sz="2511"/>
            </a:pPr>
            <a:r>
              <a:t>Build a simple next word recommender based on the topic modeling.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Word Recommender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05CC7-B4B7-4EB1-89A5-BDE3C01FF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https://drive.google.com/open?id=1J-O3GMuii8fL9DrOM0MvREFdU9eznQYk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039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MRI (StarPlus ) Overview"/>
          <p:cNvSpPr txBox="1">
            <a:spLocks noGrp="1"/>
          </p:cNvSpPr>
          <p:nvPr>
            <p:ph type="title"/>
          </p:nvPr>
        </p:nvSpPr>
        <p:spPr>
          <a:xfrm>
            <a:off x="508000" y="8128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t> Tasks Assigned</a:t>
            </a:r>
          </a:p>
        </p:txBody>
      </p:sp>
      <p:sp>
        <p:nvSpPr>
          <p:cNvPr id="185" name="What is fMRI?…"/>
          <p:cNvSpPr txBox="1">
            <a:spLocks noGrp="1"/>
          </p:cNvSpPr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193463" indent="-193463" defTabSz="307580">
              <a:spcBef>
                <a:spcPts val="800"/>
              </a:spcBef>
              <a:defRPr sz="1458"/>
            </a:pPr>
            <a:endParaRPr/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Sultan Al Bogami</a:t>
            </a:r>
            <a:br/>
            <a:r>
              <a:t>  1.  Collected Budget Documents from all the different Counties websites and other sources(2008 to 2020) and organization of github.</a:t>
            </a:r>
            <a:br/>
            <a:r>
              <a:t>  2.  Converted the pdf documents to ccv formats. Extract words from the documents using online tool, and </a:t>
            </a:r>
            <a:br/>
            <a:r>
              <a:t>       classify them for further processing.</a:t>
            </a:r>
            <a:br/>
            <a:r>
              <a:t>  3. Perform Statistical analysis of budget texts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Naseeb Thapaliya</a:t>
            </a:r>
            <a:br/>
            <a:r>
              <a:t>  1. Compared the topic modeling results over the years (2008,2020)</a:t>
            </a:r>
            <a:br/>
            <a:r>
              <a:t>  2. Perform Supervised Machine Learning on topics from topics Modeling.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Miguel Gasper Utrera</a:t>
            </a:r>
            <a:br/>
            <a:r>
              <a:t>  1. Applied Topic modeling on different relevant topics from all the counties and computed their coherence score with proper visualization.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2. Applied Davis model and showed top 30 words in each topic and their relevence.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Unnati Khivasera</a:t>
            </a:r>
            <a:br/>
            <a:r>
              <a:t>  1. Analyzing sentiment intensity using Vader.</a:t>
            </a:r>
          </a:p>
          <a:p>
            <a:pPr marL="0" indent="0" defTabSz="307580">
              <a:spcBef>
                <a:spcPts val="800"/>
              </a:spcBef>
              <a:buSzTx/>
              <a:buNone/>
              <a:defRPr sz="1458"/>
            </a:pPr>
            <a:r>
              <a:t>      2. Performed visualization of emotions from different sections of documents.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Akash Meghani</a:t>
            </a:r>
            <a:br/>
            <a:r>
              <a:t>  1. Applied Emotional and Sentiment analysis with NLTK and got meaningful results.</a:t>
            </a:r>
            <a:br/>
            <a:r>
              <a:t>  2. Performed visualization of emotions from different sections of documents.</a:t>
            </a:r>
          </a:p>
          <a:p>
            <a:pPr marL="193463" indent="-193463" defTabSz="307580">
              <a:spcBef>
                <a:spcPts val="800"/>
              </a:spcBef>
              <a:defRPr sz="1458"/>
            </a:pPr>
            <a:r>
              <a:t>Everyone</a:t>
            </a:r>
            <a:br/>
            <a:r>
              <a:t>  1. Documentation of project and maintain and work on GitHub.</a:t>
            </a:r>
            <a:br/>
            <a:r>
              <a:t>  2. Work on Nextword recommender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ata Set-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Overview</a:t>
            </a:r>
          </a:p>
        </p:txBody>
      </p:sp>
      <p:sp>
        <p:nvSpPr>
          <p:cNvPr id="188" name="Feature Space: # of images fMRI images taken (54) by the number of voxels in subjects trials (4,698)…"/>
          <p:cNvSpPr txBox="1">
            <a:spLocks noGrp="1"/>
          </p:cNvSpPr>
          <p:nvPr>
            <p:ph type="body" idx="1"/>
          </p:nvPr>
        </p:nvSpPr>
        <p:spPr>
          <a:xfrm>
            <a:off x="932850" y="2324098"/>
            <a:ext cx="11596300" cy="5864457"/>
          </a:xfrm>
          <a:prstGeom prst="rect">
            <a:avLst/>
          </a:prstGeom>
        </p:spPr>
        <p:txBody>
          <a:bodyPr/>
          <a:lstStyle/>
          <a:p>
            <a:r>
              <a:t>Primarily, 7 pdf files ranging from 400-500 pages long  for each.</a:t>
            </a:r>
          </a:p>
          <a:p>
            <a:r>
              <a:t>Each pdf is converted to csv files by extracting all the relevant budget texts(words) from the pdf file.</a:t>
            </a:r>
          </a:p>
          <a:p>
            <a:r>
              <a:t>So, there are total of 638131 total words extracted from the budget files.</a:t>
            </a:r>
          </a:p>
        </p:txBody>
      </p:sp>
      <p:pic>
        <p:nvPicPr>
          <p:cNvPr id="189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" y="9143065"/>
            <a:ext cx="1786758" cy="63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ta Set-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Source</a:t>
            </a:r>
          </a:p>
        </p:txBody>
      </p:sp>
      <p:sp>
        <p:nvSpPr>
          <p:cNvPr id="192" name="Feature Space: # of images fMRI images taken (54) by the number of voxels in subjects trials (4,698)…"/>
          <p:cNvSpPr txBox="1">
            <a:spLocks noGrp="1"/>
          </p:cNvSpPr>
          <p:nvPr>
            <p:ph type="body" idx="1"/>
          </p:nvPr>
        </p:nvSpPr>
        <p:spPr>
          <a:xfrm>
            <a:off x="932850" y="2324100"/>
            <a:ext cx="11596300" cy="586445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" y="9143065"/>
            <a:ext cx="1786758" cy="635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19-09-24 at 11.21.04.png" descr="Screen Shot 2019-09-24 at 11.21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5" y="2324100"/>
            <a:ext cx="13004802" cy="718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 Set-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Analysis</a:t>
            </a:r>
          </a:p>
        </p:txBody>
      </p:sp>
      <p:pic>
        <p:nvPicPr>
          <p:cNvPr id="197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" y="9143065"/>
            <a:ext cx="1786758" cy="635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19-09-24 at 11.11.37.png" descr="Screen Shot 2019-09-24 at 11.11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53" y="2543872"/>
            <a:ext cx="14111981" cy="6233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48" y="3241560"/>
            <a:ext cx="7358596" cy="464142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6"/>
          <p:cNvSpPr txBox="1"/>
          <p:nvPr/>
        </p:nvSpPr>
        <p:spPr>
          <a:xfrm>
            <a:off x="497527" y="4115268"/>
            <a:ext cx="4706121" cy="9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organizations.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1147</Words>
  <Application>Microsoft Office PowerPoint</Application>
  <PresentationFormat>Custom</PresentationFormat>
  <Paragraphs>151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Bodoni SvtyTwo ITC TT-Book</vt:lpstr>
      <vt:lpstr>Calibri</vt:lpstr>
      <vt:lpstr>Calibri Light</vt:lpstr>
      <vt:lpstr>Century Gothic</vt:lpstr>
      <vt:lpstr>Helvetica</vt:lpstr>
      <vt:lpstr>Helvetica Neue</vt:lpstr>
      <vt:lpstr>Palatino</vt:lpstr>
      <vt:lpstr>Wingdings 3</vt:lpstr>
      <vt:lpstr>Zapf Dingbats</vt:lpstr>
      <vt:lpstr>New_Template4</vt:lpstr>
      <vt:lpstr>Budget Text Analysis - Datatopian Visionaries</vt:lpstr>
      <vt:lpstr>Overview of the Project</vt:lpstr>
      <vt:lpstr>Goals (Questions Formulated)</vt:lpstr>
      <vt:lpstr>Research Objectives</vt:lpstr>
      <vt:lpstr> Tasks Assigned</vt:lpstr>
      <vt:lpstr>Data Overview</vt:lpstr>
      <vt:lpstr>Data Source</vt:lpstr>
      <vt:lpstr>Data Analysis</vt:lpstr>
      <vt:lpstr>PowerPoint Presentation</vt:lpstr>
      <vt:lpstr>PowerPoint Presentation</vt:lpstr>
      <vt:lpstr>PowerPoint Presentation</vt:lpstr>
      <vt:lpstr>Sentiment Analysis : Influential words</vt:lpstr>
      <vt:lpstr>Frequency of most influential words(2020 and 2008) </vt:lpstr>
      <vt:lpstr>Sentiment Analysis : Sentiment renaming</vt:lpstr>
      <vt:lpstr>Distribution of Emotions Services section for Guilford County</vt:lpstr>
      <vt:lpstr>Distribution of Emotions in General Fund section (2008 and 2020) for Charlotte County</vt:lpstr>
      <vt:lpstr>Charlotte sentiments and emotions distribution over the years(2008 and 2013 to 2020):</vt:lpstr>
      <vt:lpstr>Charlotte Sentiment Continue..</vt:lpstr>
      <vt:lpstr>Hypothesis Testing: </vt:lpstr>
      <vt:lpstr>Probability Distribution: </vt:lpstr>
      <vt:lpstr>sentiments and emotions for all the cities</vt:lpstr>
      <vt:lpstr>Sentiment and emotion distribution with respect to page number</vt:lpstr>
      <vt:lpstr>Charlotte city  negative words (2008 and 2020)</vt:lpstr>
      <vt:lpstr>Machine Learning</vt:lpstr>
      <vt:lpstr>Machine learning</vt:lpstr>
      <vt:lpstr>Machine Learning</vt:lpstr>
      <vt:lpstr>Topic Modeling</vt:lpstr>
      <vt:lpstr>Topic Modeling</vt:lpstr>
      <vt:lpstr>Topic Modeling Comparison</vt:lpstr>
      <vt:lpstr>Topic Modeling Comparison</vt:lpstr>
      <vt:lpstr>Topic Modeling</vt:lpstr>
      <vt:lpstr>Tasks</vt:lpstr>
      <vt:lpstr>Converting Topics to Feature Vectors for Machine Learning</vt:lpstr>
      <vt:lpstr>Supervised Classification (Training Data Result)</vt:lpstr>
      <vt:lpstr>Supervised Classification (Testing on Unseen Data</vt:lpstr>
      <vt:lpstr>Supervised Classification (On Test Data)</vt:lpstr>
      <vt:lpstr>Conclusion</vt:lpstr>
      <vt:lpstr>Hypothesis Testing</vt:lpstr>
      <vt:lpstr>Next Word Recommender</vt:lpstr>
      <vt:lpstr>Next Word Recommender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Text Analysis - Datatopian Visionaries</dc:title>
  <dc:creator>akash</dc:creator>
  <cp:lastModifiedBy>akash.nitian@gmail.com</cp:lastModifiedBy>
  <cp:revision>4</cp:revision>
  <dcterms:modified xsi:type="dcterms:W3CDTF">2019-12-12T18:37:46Z</dcterms:modified>
</cp:coreProperties>
</file>